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72"/>
  </p:notesMasterIdLst>
  <p:handoutMasterIdLst>
    <p:handoutMasterId r:id="rId73"/>
  </p:handoutMasterIdLst>
  <p:sldIdLst>
    <p:sldId id="370" r:id="rId2"/>
    <p:sldId id="411" r:id="rId3"/>
    <p:sldId id="543" r:id="rId4"/>
    <p:sldId id="544" r:id="rId5"/>
    <p:sldId id="545" r:id="rId6"/>
    <p:sldId id="563" r:id="rId7"/>
    <p:sldId id="476" r:id="rId8"/>
    <p:sldId id="537" r:id="rId9"/>
    <p:sldId id="538" r:id="rId10"/>
    <p:sldId id="548" r:id="rId11"/>
    <p:sldId id="539" r:id="rId12"/>
    <p:sldId id="536" r:id="rId13"/>
    <p:sldId id="540" r:id="rId14"/>
    <p:sldId id="541" r:id="rId15"/>
    <p:sldId id="542" r:id="rId16"/>
    <p:sldId id="546" r:id="rId17"/>
    <p:sldId id="547" r:id="rId18"/>
    <p:sldId id="549" r:id="rId19"/>
    <p:sldId id="550" r:id="rId20"/>
    <p:sldId id="551" r:id="rId21"/>
    <p:sldId id="552" r:id="rId22"/>
    <p:sldId id="553" r:id="rId23"/>
    <p:sldId id="554" r:id="rId24"/>
    <p:sldId id="555" r:id="rId25"/>
    <p:sldId id="556" r:id="rId26"/>
    <p:sldId id="557" r:id="rId27"/>
    <p:sldId id="558" r:id="rId28"/>
    <p:sldId id="559" r:id="rId29"/>
    <p:sldId id="560" r:id="rId30"/>
    <p:sldId id="561" r:id="rId31"/>
    <p:sldId id="562" r:id="rId32"/>
    <p:sldId id="564" r:id="rId33"/>
    <p:sldId id="565" r:id="rId34"/>
    <p:sldId id="566" r:id="rId35"/>
    <p:sldId id="567" r:id="rId36"/>
    <p:sldId id="568" r:id="rId37"/>
    <p:sldId id="569" r:id="rId38"/>
    <p:sldId id="578" r:id="rId39"/>
    <p:sldId id="579" r:id="rId40"/>
    <p:sldId id="580" r:id="rId41"/>
    <p:sldId id="581" r:id="rId42"/>
    <p:sldId id="570" r:id="rId43"/>
    <p:sldId id="571" r:id="rId44"/>
    <p:sldId id="572" r:id="rId45"/>
    <p:sldId id="593" r:id="rId46"/>
    <p:sldId id="594" r:id="rId47"/>
    <p:sldId id="595" r:id="rId48"/>
    <p:sldId id="577" r:id="rId49"/>
    <p:sldId id="575" r:id="rId50"/>
    <p:sldId id="582" r:id="rId51"/>
    <p:sldId id="583" r:id="rId52"/>
    <p:sldId id="576" r:id="rId53"/>
    <p:sldId id="573" r:id="rId54"/>
    <p:sldId id="574" r:id="rId55"/>
    <p:sldId id="584" r:id="rId56"/>
    <p:sldId id="585" r:id="rId57"/>
    <p:sldId id="587" r:id="rId58"/>
    <p:sldId id="588" r:id="rId59"/>
    <p:sldId id="589" r:id="rId60"/>
    <p:sldId id="590" r:id="rId61"/>
    <p:sldId id="592" r:id="rId62"/>
    <p:sldId id="591" r:id="rId63"/>
    <p:sldId id="596" r:id="rId64"/>
    <p:sldId id="597" r:id="rId65"/>
    <p:sldId id="599" r:id="rId66"/>
    <p:sldId id="598" r:id="rId67"/>
    <p:sldId id="600" r:id="rId68"/>
    <p:sldId id="601" r:id="rId69"/>
    <p:sldId id="451" r:id="rId70"/>
    <p:sldId id="436" r:id="rId71"/>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autoAdjust="0"/>
    <p:restoredTop sz="84414" autoAdjust="0"/>
  </p:normalViewPr>
  <p:slideViewPr>
    <p:cSldViewPr>
      <p:cViewPr varScale="1">
        <p:scale>
          <a:sx n="97" d="100"/>
          <a:sy n="97" d="100"/>
        </p:scale>
        <p:origin x="738" y="78"/>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cf</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：绩效考评，质量管理</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Hwb</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：范围管理，时间管理（</a:t>
            </a:r>
            <a:r>
              <a:rPr lang="en-US" altLang="zh-CN" dirty="0"/>
              <a:t>WBS.GANNT,</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Czq</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：会议纪要</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JLR</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：可行性，沟通管理，风险，人力，参考，项目章程</a:t>
            </a:r>
            <a:endParaRPr lang="zh-CN"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6</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10637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94325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9174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mailto:31601390@stu.zucc.edu.c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892830" y="2630721"/>
            <a:ext cx="9782810" cy="1598295"/>
          </a:xfrm>
          <a:prstGeom prst="rect">
            <a:avLst/>
          </a:prstGeom>
          <a:noFill/>
        </p:spPr>
        <p:txBody>
          <a:bodyPr wrap="none" lIns="91423" tIns="45712" rIns="91423" bIns="45712" rtlCol="0">
            <a:spAutoFit/>
          </a:bodyPr>
          <a:lstStyle/>
          <a:p>
            <a:pPr algn="l"/>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pPr algn="l"/>
            <a:r>
              <a:rPr lang="en-US" altLang="zh-CN" sz="4400" dirty="0">
                <a:solidFill>
                  <a:srgbClr val="38B1BF"/>
                </a:solidFill>
                <a:latin typeface="微软雅黑" panose="020B0503020204020204" pitchFamily="34" charset="-122"/>
                <a:ea typeface="微软雅黑" panose="020B0503020204020204" pitchFamily="34" charset="-122"/>
              </a:rPr>
              <a:t>		</a:t>
            </a:r>
            <a:r>
              <a:rPr lang="zh-CN" altLang="en-US" sz="4400" dirty="0">
                <a:solidFill>
                  <a:srgbClr val="38B1BF"/>
                </a:solidFill>
                <a:latin typeface="微软雅黑" panose="020B0503020204020204" pitchFamily="34" charset="-122"/>
                <a:ea typeface="微软雅黑" panose="020B0503020204020204" pitchFamily="34" charset="-122"/>
              </a:rPr>
              <a:t>需求工程项目计划</a:t>
            </a: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37"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700"/>
                                        <p:tgtEl>
                                          <p:spTgt spid="40"/>
                                        </p:tgtEl>
                                      </p:cBhvr>
                                    </p:animEffect>
                                    <p:anim calcmode="lin" valueType="num">
                                      <p:cBhvr>
                                        <p:cTn id="44" dur="700" fill="hold"/>
                                        <p:tgtEl>
                                          <p:spTgt spid="40"/>
                                        </p:tgtEl>
                                        <p:attrNameLst>
                                          <p:attrName>ppt_x</p:attrName>
                                        </p:attrNameLst>
                                      </p:cBhvr>
                                      <p:tavLst>
                                        <p:tav tm="0">
                                          <p:val>
                                            <p:strVal val="#ppt_x"/>
                                          </p:val>
                                        </p:tav>
                                        <p:tav tm="100000">
                                          <p:val>
                                            <p:strVal val="#ppt_x"/>
                                          </p:val>
                                        </p:tav>
                                      </p:tavLst>
                                    </p:anim>
                                    <p:anim calcmode="lin" valueType="num">
                                      <p:cBhvr>
                                        <p:cTn id="45" dur="630" decel="100000" fill="hold"/>
                                        <p:tgtEl>
                                          <p:spTgt spid="40"/>
                                        </p:tgtEl>
                                        <p:attrNameLst>
                                          <p:attrName>ppt_y</p:attrName>
                                        </p:attrNameLst>
                                      </p:cBhvr>
                                      <p:tavLst>
                                        <p:tav tm="0">
                                          <p:val>
                                            <p:strVal val="#ppt_y+1"/>
                                          </p:val>
                                        </p:tav>
                                        <p:tav tm="100000">
                                          <p:val>
                                            <p:strVal val="#ppt_y-.03"/>
                                          </p:val>
                                        </p:tav>
                                      </p:tavLst>
                                    </p:anim>
                                    <p:anim calcmode="lin" valueType="num">
                                      <p:cBhvr>
                                        <p:cTn id="46"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7" fill="hold">
                            <p:stCondLst>
                              <p:cond delay="1500"/>
                            </p:stCondLst>
                            <p:childTnLst>
                              <p:par>
                                <p:cTn id="48" presetID="22" presetClass="entr" presetSubtype="8"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2000"/>
                            </p:stCondLst>
                            <p:childTnLst>
                              <p:par>
                                <p:cTn id="52" presetID="12" presetClass="entr" presetSubtype="4"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p:tgtEl>
                                          <p:spTgt spid="41"/>
                                        </p:tgtEl>
                                        <p:attrNameLst>
                                          <p:attrName>ppt_y</p:attrName>
                                        </p:attrNameLst>
                                      </p:cBhvr>
                                      <p:tavLst>
                                        <p:tav tm="0">
                                          <p:val>
                                            <p:strVal val="#ppt_y+#ppt_h*1.125000"/>
                                          </p:val>
                                        </p:tav>
                                        <p:tav tm="100000">
                                          <p:val>
                                            <p:strVal val="#ppt_y"/>
                                          </p:val>
                                        </p:tav>
                                      </p:tavLst>
                                    </p:anim>
                                    <p:animEffect transition="in" filter="wipe(up)">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 repeatCount="indefinite" fill="hold" display="0">
                  <p:stCondLst>
                    <p:cond delay="indefinite"/>
                  </p:stCondLst>
                  <p:endCondLst>
                    <p:cond evt="onStopAudio" delay="0">
                      <p:tgtEl>
                        <p:sldTgt/>
                      </p:tgtEl>
                    </p:cond>
                  </p:endCondLst>
                </p:cTn>
                <p:tgtEl>
                  <p:spTgt spid="46"/>
                </p:tgtEl>
              </p:cMediaNode>
            </p:audio>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752528" cy="415498"/>
          </a:xfrm>
          <a:prstGeom prst="rect">
            <a:avLst/>
          </a:prstGeom>
          <a:noFill/>
        </p:spPr>
        <p:txBody>
          <a:bodyPr wrap="square" rtlCol="0">
            <a:spAutoFit/>
          </a:bodyPr>
          <a:lstStyle/>
          <a:p>
            <a:r>
              <a:rPr lang="zh-CN" altLang="en-US" dirty="0" smtClean="0">
                <a:solidFill>
                  <a:srgbClr val="FF0000"/>
                </a:solidFill>
              </a:rPr>
              <a:t>写上甘特图的截图，明确标注里程碑</a:t>
            </a:r>
            <a:endParaRPr lang="zh-CN" altLang="en-US" dirty="0">
              <a:solidFill>
                <a:srgbClr val="FF0000"/>
              </a:solidFill>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7" name="文本框 6"/>
          <p:cNvSpPr txBox="1"/>
          <p:nvPr/>
        </p:nvSpPr>
        <p:spPr>
          <a:xfrm>
            <a:off x="5519142" y="2493690"/>
            <a:ext cx="3744416" cy="415498"/>
          </a:xfrm>
          <a:prstGeom prst="rect">
            <a:avLst/>
          </a:prstGeom>
          <a:noFill/>
        </p:spPr>
        <p:txBody>
          <a:bodyPr wrap="square" rtlCol="0">
            <a:spAutoFit/>
          </a:bodyPr>
          <a:lstStyle/>
          <a:p>
            <a:r>
              <a:rPr lang="zh-CN" altLang="en-US" dirty="0" smtClean="0">
                <a:solidFill>
                  <a:srgbClr val="FF0000"/>
                </a:solidFill>
              </a:rPr>
              <a:t>写上项目章程提交邮件截图</a:t>
            </a:r>
            <a:endParaRPr lang="zh-CN" altLang="en-US" dirty="0">
              <a:solidFill>
                <a:srgbClr val="FF0000"/>
              </a:solidFill>
            </a:endParaRPr>
          </a:p>
        </p:txBody>
      </p:sp>
    </p:spTree>
    <p:extLst>
      <p:ext uri="{BB962C8B-B14F-4D97-AF65-F5344CB8AC3E}">
        <p14:creationId xmlns:p14="http://schemas.microsoft.com/office/powerpoint/2010/main" val="1076360903"/>
      </p:ext>
    </p:extLst>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175326" y="2781722"/>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4493538" cy="461665"/>
          </a:xfrm>
          <a:prstGeom prst="rect">
            <a:avLst/>
          </a:prstGeom>
          <a:noFill/>
        </p:spPr>
        <p:txBody>
          <a:bodyPr wrap="none" rtlCol="0">
            <a:spAutoFit/>
          </a:bodyPr>
          <a:lstStyle/>
          <a:p>
            <a:r>
              <a:rPr lang="zh-CN" altLang="en-US" sz="2400" dirty="0" smtClean="0">
                <a:solidFill>
                  <a:srgbClr val="FF0000"/>
                </a:solidFill>
              </a:rPr>
              <a:t>写下需求工程项目计划邮件截图</a:t>
            </a:r>
            <a:endParaRPr lang="zh-CN" altLang="en-US" sz="2400" dirty="0">
              <a:solidFill>
                <a:srgbClr val="FF0000"/>
              </a:solidFill>
            </a:endParaRPr>
          </a:p>
        </p:txBody>
      </p:sp>
    </p:spTree>
    <p:extLst>
      <p:ext uri="{BB962C8B-B14F-4D97-AF65-F5344CB8AC3E}">
        <p14:creationId xmlns:p14="http://schemas.microsoft.com/office/powerpoint/2010/main" val="3021174318"/>
      </p:ext>
    </p:extLst>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4493538" cy="461665"/>
          </a:xfrm>
          <a:prstGeom prst="rect">
            <a:avLst/>
          </a:prstGeom>
          <a:noFill/>
        </p:spPr>
        <p:txBody>
          <a:bodyPr wrap="none" rtlCol="0">
            <a:spAutoFit/>
          </a:bodyPr>
          <a:lstStyle/>
          <a:p>
            <a:r>
              <a:rPr lang="zh-CN" altLang="en-US" sz="2400" dirty="0" smtClean="0">
                <a:solidFill>
                  <a:srgbClr val="FF0000"/>
                </a:solidFill>
              </a:rPr>
              <a:t>写下需求工程项目计划邮件截图</a:t>
            </a:r>
            <a:endParaRPr lang="zh-CN" altLang="en-US" sz="2400" dirty="0">
              <a:solidFill>
                <a:srgbClr val="FF0000"/>
              </a:solidFill>
            </a:endParaRPr>
          </a:p>
        </p:txBody>
      </p:sp>
    </p:spTree>
    <p:extLst>
      <p:ext uri="{BB962C8B-B14F-4D97-AF65-F5344CB8AC3E}">
        <p14:creationId xmlns:p14="http://schemas.microsoft.com/office/powerpoint/2010/main" val="1087523343"/>
      </p:ext>
    </p:extLst>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44" name="文本框 43"/>
          <p:cNvSpPr txBox="1"/>
          <p:nvPr/>
        </p:nvSpPr>
        <p:spPr>
          <a:xfrm>
            <a:off x="5057041" y="1286858"/>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七</a:t>
            </a:r>
            <a:r>
              <a:rPr lang="zh-CN" altLang="en-US" sz="2665" dirty="0" smtClean="0">
                <a:solidFill>
                  <a:srgbClr val="183A5D"/>
                </a:solidFill>
                <a:latin typeface="微软雅黑" panose="020B0503020204020204" pitchFamily="34" charset="-122"/>
                <a:ea typeface="微软雅黑" panose="020B0503020204020204" pitchFamily="34" charset="-122"/>
              </a:rPr>
              <a:t>大子计划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45445" y="779981"/>
            <a:ext cx="8466455" cy="5868035"/>
          </a:xfrm>
          <a:prstGeom prst="rect">
            <a:avLst/>
          </a:prstGeom>
        </p:spPr>
      </p:pic>
      <p:sp>
        <p:nvSpPr>
          <p:cNvPr id="5" name="矩形 4"/>
          <p:cNvSpPr/>
          <p:nvPr/>
        </p:nvSpPr>
        <p:spPr>
          <a:xfrm>
            <a:off x="4871070" y="250550"/>
            <a:ext cx="1800493" cy="415498"/>
          </a:xfrm>
          <a:prstGeom prst="rect">
            <a:avLst/>
          </a:prstGeom>
        </p:spPr>
        <p:txBody>
          <a:bodyPr wrap="none">
            <a:spAutoFit/>
          </a:bodyPr>
          <a:lstStyle/>
          <a:p>
            <a:r>
              <a:rPr lang="zh-CN" altLang="en-US" dirty="0"/>
              <a:t>详情见甘特图</a:t>
            </a:r>
          </a:p>
        </p:txBody>
      </p:sp>
    </p:spTree>
    <p:extLst>
      <p:ext uri="{BB962C8B-B14F-4D97-AF65-F5344CB8AC3E}">
        <p14:creationId xmlns:p14="http://schemas.microsoft.com/office/powerpoint/2010/main" val="1916686539"/>
      </p:ext>
    </p:extLst>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3776538" y="25964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0</a:t>
            </a:r>
          </a:p>
        </p:txBody>
      </p:sp>
      <p:grpSp>
        <p:nvGrpSpPr>
          <p:cNvPr id="3" name="组合 2"/>
          <p:cNvGrpSpPr/>
          <p:nvPr/>
        </p:nvGrpSpPr>
        <p:grpSpPr>
          <a:xfrm>
            <a:off x="4604152" y="25974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项目简介</a:t>
              </a: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3776538" y="98285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55" name="组合 54"/>
          <p:cNvGrpSpPr/>
          <p:nvPr/>
        </p:nvGrpSpPr>
        <p:grpSpPr>
          <a:xfrm>
            <a:off x="4604152" y="98295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a:t>
              </a: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章程</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3776538" y="175834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p>
        </p:txBody>
      </p:sp>
      <p:grpSp>
        <p:nvGrpSpPr>
          <p:cNvPr id="59" name="组合 58"/>
          <p:cNvGrpSpPr/>
          <p:nvPr/>
        </p:nvGrpSpPr>
        <p:grpSpPr>
          <a:xfrm>
            <a:off x="4604152" y="175845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可行性分析报告</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3776538" y="251143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p>
        </p:txBody>
      </p:sp>
      <p:grpSp>
        <p:nvGrpSpPr>
          <p:cNvPr id="63" name="组合 62"/>
          <p:cNvGrpSpPr/>
          <p:nvPr/>
        </p:nvGrpSpPr>
        <p:grpSpPr>
          <a:xfrm>
            <a:off x="4604152" y="251154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3776538" y="328287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p>
        </p:txBody>
      </p:sp>
      <p:grpSp>
        <p:nvGrpSpPr>
          <p:cNvPr id="67" name="组合 66"/>
          <p:cNvGrpSpPr/>
          <p:nvPr/>
        </p:nvGrpSpPr>
        <p:grpSpPr>
          <a:xfrm>
            <a:off x="4604152" y="328298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0" name="圆角矩形 69"/>
          <p:cNvSpPr/>
          <p:nvPr/>
        </p:nvSpPr>
        <p:spPr>
          <a:xfrm>
            <a:off x="3791583" y="4082393"/>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71" name="组合 70"/>
          <p:cNvGrpSpPr/>
          <p:nvPr/>
        </p:nvGrpSpPr>
        <p:grpSpPr>
          <a:xfrm>
            <a:off x="4583038" y="4062348"/>
            <a:ext cx="2303225" cy="511810"/>
            <a:chOff x="6315199" y="2492728"/>
            <a:chExt cx="4117245" cy="511504"/>
          </a:xfrm>
        </p:grpSpPr>
        <p:sp>
          <p:nvSpPr>
            <p:cNvPr id="72" name="圆角矩形 7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3" name="矩形 72"/>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4" name="圆角矩形 73"/>
          <p:cNvSpPr/>
          <p:nvPr/>
        </p:nvSpPr>
        <p:spPr>
          <a:xfrm>
            <a:off x="3776538" y="491204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6</a:t>
            </a:r>
          </a:p>
        </p:txBody>
      </p:sp>
      <p:grpSp>
        <p:nvGrpSpPr>
          <p:cNvPr id="75" name="组合 74"/>
          <p:cNvGrpSpPr/>
          <p:nvPr/>
        </p:nvGrpSpPr>
        <p:grpSpPr>
          <a:xfrm>
            <a:off x="4604152" y="4912150"/>
            <a:ext cx="2303225" cy="511810"/>
            <a:chOff x="6315199" y="2492728"/>
            <a:chExt cx="4117245" cy="511504"/>
          </a:xfrm>
        </p:grpSpPr>
        <p:sp>
          <p:nvSpPr>
            <p:cNvPr id="76" name="圆角矩形 7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7" name="矩形 76"/>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2" name="圆角矩形 81"/>
          <p:cNvSpPr/>
          <p:nvPr/>
        </p:nvSpPr>
        <p:spPr>
          <a:xfrm>
            <a:off x="7696411" y="98274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83" name="组合 82"/>
          <p:cNvGrpSpPr/>
          <p:nvPr/>
        </p:nvGrpSpPr>
        <p:grpSpPr>
          <a:xfrm>
            <a:off x="8560507" y="982852"/>
            <a:ext cx="2472169" cy="511810"/>
            <a:chOff x="6315199" y="2492728"/>
            <a:chExt cx="4419249" cy="511504"/>
          </a:xfrm>
        </p:grpSpPr>
        <p:sp>
          <p:nvSpPr>
            <p:cNvPr id="84" name="圆角矩形 8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5" name="矩形 84"/>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圆角矩形 85"/>
          <p:cNvSpPr/>
          <p:nvPr/>
        </p:nvSpPr>
        <p:spPr>
          <a:xfrm>
            <a:off x="7679382" y="25953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87" name="组合 86"/>
          <p:cNvGrpSpPr/>
          <p:nvPr/>
        </p:nvGrpSpPr>
        <p:grpSpPr>
          <a:xfrm>
            <a:off x="8543478" y="259642"/>
            <a:ext cx="2303225" cy="511810"/>
            <a:chOff x="6315199" y="2492728"/>
            <a:chExt cx="4117245" cy="511504"/>
          </a:xfrm>
        </p:grpSpPr>
        <p:sp>
          <p:nvSpPr>
            <p:cNvPr id="88" name="圆角矩形 8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9" name="矩形 8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成本管理计划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圆角矩形 89"/>
          <p:cNvSpPr/>
          <p:nvPr/>
        </p:nvSpPr>
        <p:spPr>
          <a:xfrm>
            <a:off x="3791583" y="5715454"/>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7</a:t>
            </a:r>
          </a:p>
        </p:txBody>
      </p:sp>
      <p:grpSp>
        <p:nvGrpSpPr>
          <p:cNvPr id="91" name="组合 90"/>
          <p:cNvGrpSpPr/>
          <p:nvPr/>
        </p:nvGrpSpPr>
        <p:grpSpPr>
          <a:xfrm>
            <a:off x="4619197" y="5715559"/>
            <a:ext cx="2472169" cy="511810"/>
            <a:chOff x="6315199" y="2492728"/>
            <a:chExt cx="4419249" cy="511504"/>
          </a:xfrm>
        </p:grpSpPr>
        <p:sp>
          <p:nvSpPr>
            <p:cNvPr id="92" name="圆角矩形 9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3" name="矩形 92"/>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4" name="圆角矩形 93"/>
          <p:cNvSpPr/>
          <p:nvPr/>
        </p:nvSpPr>
        <p:spPr>
          <a:xfrm>
            <a:off x="7696410" y="1765751"/>
            <a:ext cx="83322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10</a:t>
            </a:r>
          </a:p>
        </p:txBody>
      </p:sp>
      <p:grpSp>
        <p:nvGrpSpPr>
          <p:cNvPr id="95" name="组合 94"/>
          <p:cNvGrpSpPr/>
          <p:nvPr/>
        </p:nvGrpSpPr>
        <p:grpSpPr>
          <a:xfrm>
            <a:off x="8768772" y="1765856"/>
            <a:ext cx="2472169" cy="511810"/>
            <a:chOff x="6315199" y="2492728"/>
            <a:chExt cx="4419249" cy="511504"/>
          </a:xfrm>
        </p:grpSpPr>
        <p:sp>
          <p:nvSpPr>
            <p:cNvPr id="96" name="圆角矩形 9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7" name="矩形 96"/>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8" name="圆角矩形 97"/>
          <p:cNvSpPr/>
          <p:nvPr/>
        </p:nvSpPr>
        <p:spPr>
          <a:xfrm>
            <a:off x="7727493" y="2493690"/>
            <a:ext cx="802138"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11</a:t>
            </a:r>
          </a:p>
        </p:txBody>
      </p:sp>
      <p:grpSp>
        <p:nvGrpSpPr>
          <p:cNvPr id="99" name="组合 98"/>
          <p:cNvGrpSpPr/>
          <p:nvPr/>
        </p:nvGrpSpPr>
        <p:grpSpPr>
          <a:xfrm>
            <a:off x="8799854" y="2493795"/>
            <a:ext cx="2472169" cy="511810"/>
            <a:chOff x="6315199" y="2492728"/>
            <a:chExt cx="4419249" cy="511504"/>
          </a:xfrm>
        </p:grpSpPr>
        <p:sp>
          <p:nvSpPr>
            <p:cNvPr id="100" name="圆角矩形 9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1" name="矩形 100"/>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会议纪要</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2" name="圆角矩形 101"/>
          <p:cNvSpPr/>
          <p:nvPr/>
        </p:nvSpPr>
        <p:spPr>
          <a:xfrm>
            <a:off x="7735251" y="3277919"/>
            <a:ext cx="794379"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12</a:t>
            </a:r>
          </a:p>
        </p:txBody>
      </p:sp>
      <p:grpSp>
        <p:nvGrpSpPr>
          <p:cNvPr id="103" name="组合 102"/>
          <p:cNvGrpSpPr/>
          <p:nvPr/>
        </p:nvGrpSpPr>
        <p:grpSpPr>
          <a:xfrm>
            <a:off x="8807613" y="3278024"/>
            <a:ext cx="2472169" cy="511810"/>
            <a:chOff x="6315199" y="2492728"/>
            <a:chExt cx="4419249" cy="511504"/>
          </a:xfrm>
        </p:grpSpPr>
        <p:sp>
          <p:nvSpPr>
            <p:cNvPr id="104" name="圆角矩形 10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5" name="矩形 104"/>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6" name="圆角矩形 105"/>
          <p:cNvSpPr/>
          <p:nvPr/>
        </p:nvSpPr>
        <p:spPr>
          <a:xfrm>
            <a:off x="7735252" y="4038063"/>
            <a:ext cx="794378"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13</a:t>
            </a:r>
          </a:p>
        </p:txBody>
      </p:sp>
      <p:grpSp>
        <p:nvGrpSpPr>
          <p:cNvPr id="107" name="组合 106"/>
          <p:cNvGrpSpPr/>
          <p:nvPr/>
        </p:nvGrpSpPr>
        <p:grpSpPr>
          <a:xfrm>
            <a:off x="8807613" y="4038168"/>
            <a:ext cx="2472169" cy="511810"/>
            <a:chOff x="6315199" y="2492728"/>
            <a:chExt cx="4419249" cy="511504"/>
          </a:xfrm>
        </p:grpSpPr>
        <p:sp>
          <p:nvSpPr>
            <p:cNvPr id="108" name="圆角矩形 10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9" name="矩形 108"/>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绩效考评</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par>
                          <p:cTn id="97" fill="hold">
                            <p:stCondLst>
                              <p:cond delay="11600"/>
                            </p:stCondLst>
                            <p:childTnLst>
                              <p:par>
                                <p:cTn id="98" presetID="10" presetClass="entr" presetSubtype="0" fill="hold" grpId="0"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1000"/>
                                        <p:tgtEl>
                                          <p:spTgt spid="70"/>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70"/>
                                        </p:tgtEl>
                                        <p:attrNameLst>
                                          <p:attrName>ppt_x</p:attrName>
                                          <p:attrName>ppt_y</p:attrName>
                                        </p:attrNameLst>
                                      </p:cBhvr>
                                      <p:rCtr x="1862" y="-2060"/>
                                    </p:animMotion>
                                  </p:childTnLst>
                                </p:cTn>
                              </p:par>
                            </p:childTnLst>
                          </p:cTn>
                        </p:par>
                        <p:par>
                          <p:cTn id="103" fill="hold">
                            <p:stCondLst>
                              <p:cond delay="12600"/>
                            </p:stCondLst>
                            <p:childTnLst>
                              <p:par>
                                <p:cTn id="104" presetID="26" presetClass="emph" presetSubtype="0" fill="hold" grpId="2" nodeType="afterEffect">
                                  <p:stCondLst>
                                    <p:cond delay="0"/>
                                  </p:stCondLst>
                                  <p:childTnLst>
                                    <p:animEffect transition="out" filter="fade">
                                      <p:cBhvr>
                                        <p:cTn id="105" dur="500" tmFilter="0, 0; .2, .5; .8, .5; 1, 0"/>
                                        <p:tgtEl>
                                          <p:spTgt spid="70"/>
                                        </p:tgtEl>
                                      </p:cBhvr>
                                    </p:animEffect>
                                    <p:animScale>
                                      <p:cBhvr>
                                        <p:cTn id="106" dur="250" autoRev="1" fill="hold"/>
                                        <p:tgtEl>
                                          <p:spTgt spid="70"/>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71"/>
                                        </p:tgtEl>
                                        <p:attrNameLst>
                                          <p:attrName>style.visibility</p:attrName>
                                        </p:attrNameLst>
                                      </p:cBhvr>
                                      <p:to>
                                        <p:strVal val="visible"/>
                                      </p:to>
                                    </p:set>
                                    <p:animEffect transition="in" filter="wipe(left)">
                                      <p:cBhvr>
                                        <p:cTn id="109" dur="500"/>
                                        <p:tgtEl>
                                          <p:spTgt spid="71"/>
                                        </p:tgtEl>
                                      </p:cBhvr>
                                    </p:animEffect>
                                  </p:childTnLst>
                                </p:cTn>
                              </p:par>
                            </p:childTnLst>
                          </p:cTn>
                        </p:par>
                        <p:par>
                          <p:cTn id="110" fill="hold">
                            <p:stCondLst>
                              <p:cond delay="13600"/>
                            </p:stCondLst>
                            <p:childTnLst>
                              <p:par>
                                <p:cTn id="111" presetID="10" presetClass="entr" presetSubtype="0" fill="hold" grpId="0" nodeType="after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fade">
                                      <p:cBhvr>
                                        <p:cTn id="113" dur="1000"/>
                                        <p:tgtEl>
                                          <p:spTgt spid="74"/>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74"/>
                                        </p:tgtEl>
                                        <p:attrNameLst>
                                          <p:attrName>ppt_x</p:attrName>
                                          <p:attrName>ppt_y</p:attrName>
                                        </p:attrNameLst>
                                      </p:cBhvr>
                                      <p:rCtr x="1862" y="-2060"/>
                                    </p:animMotion>
                                  </p:childTnLst>
                                </p:cTn>
                              </p:par>
                            </p:childTnLst>
                          </p:cTn>
                        </p:par>
                        <p:par>
                          <p:cTn id="116" fill="hold">
                            <p:stCondLst>
                              <p:cond delay="14600"/>
                            </p:stCondLst>
                            <p:childTnLst>
                              <p:par>
                                <p:cTn id="117" presetID="26" presetClass="emph" presetSubtype="0" fill="hold" grpId="2" nodeType="afterEffect">
                                  <p:stCondLst>
                                    <p:cond delay="0"/>
                                  </p:stCondLst>
                                  <p:childTnLst>
                                    <p:animEffect transition="out" filter="fade">
                                      <p:cBhvr>
                                        <p:cTn id="118" dur="500" tmFilter="0, 0; .2, .5; .8, .5; 1, 0"/>
                                        <p:tgtEl>
                                          <p:spTgt spid="74"/>
                                        </p:tgtEl>
                                      </p:cBhvr>
                                    </p:animEffect>
                                    <p:animScale>
                                      <p:cBhvr>
                                        <p:cTn id="119" dur="250" autoRev="1" fill="hold"/>
                                        <p:tgtEl>
                                          <p:spTgt spid="74"/>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75"/>
                                        </p:tgtEl>
                                        <p:attrNameLst>
                                          <p:attrName>style.visibility</p:attrName>
                                        </p:attrNameLst>
                                      </p:cBhvr>
                                      <p:to>
                                        <p:strVal val="visible"/>
                                      </p:to>
                                    </p:set>
                                    <p:animEffect transition="in" filter="wipe(left)">
                                      <p:cBhvr>
                                        <p:cTn id="122" dur="500"/>
                                        <p:tgtEl>
                                          <p:spTgt spid="75"/>
                                        </p:tgtEl>
                                      </p:cBhvr>
                                    </p:animEffect>
                                  </p:childTnLst>
                                </p:cTn>
                              </p:par>
                            </p:childTnLst>
                          </p:cTn>
                        </p:par>
                        <p:par>
                          <p:cTn id="123" fill="hold">
                            <p:stCondLst>
                              <p:cond delay="15600"/>
                            </p:stCondLst>
                            <p:childTnLst>
                              <p:par>
                                <p:cTn id="124" presetID="10" presetClass="entr" presetSubtype="0" fill="hold" grpId="0" nodeType="after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1000"/>
                                        <p:tgtEl>
                                          <p:spTgt spid="82"/>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82"/>
                                        </p:tgtEl>
                                        <p:attrNameLst>
                                          <p:attrName>ppt_x</p:attrName>
                                          <p:attrName>ppt_y</p:attrName>
                                        </p:attrNameLst>
                                      </p:cBhvr>
                                      <p:rCtr x="1862" y="-2060"/>
                                    </p:animMotion>
                                  </p:childTnLst>
                                </p:cTn>
                              </p:par>
                            </p:childTnLst>
                          </p:cTn>
                        </p:par>
                        <p:par>
                          <p:cTn id="129" fill="hold">
                            <p:stCondLst>
                              <p:cond delay="16600"/>
                            </p:stCondLst>
                            <p:childTnLst>
                              <p:par>
                                <p:cTn id="130" presetID="26" presetClass="emph" presetSubtype="0" fill="hold" grpId="2" nodeType="afterEffect">
                                  <p:stCondLst>
                                    <p:cond delay="0"/>
                                  </p:stCondLst>
                                  <p:childTnLst>
                                    <p:animEffect transition="out" filter="fade">
                                      <p:cBhvr>
                                        <p:cTn id="131" dur="500" tmFilter="0, 0; .2, .5; .8, .5; 1, 0"/>
                                        <p:tgtEl>
                                          <p:spTgt spid="82"/>
                                        </p:tgtEl>
                                      </p:cBhvr>
                                    </p:animEffect>
                                    <p:animScale>
                                      <p:cBhvr>
                                        <p:cTn id="132" dur="250" autoRev="1" fill="hold"/>
                                        <p:tgtEl>
                                          <p:spTgt spid="82"/>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83"/>
                                        </p:tgtEl>
                                        <p:attrNameLst>
                                          <p:attrName>style.visibility</p:attrName>
                                        </p:attrNameLst>
                                      </p:cBhvr>
                                      <p:to>
                                        <p:strVal val="visible"/>
                                      </p:to>
                                    </p:set>
                                    <p:animEffect transition="in" filter="wipe(left)">
                                      <p:cBhvr>
                                        <p:cTn id="135" dur="500"/>
                                        <p:tgtEl>
                                          <p:spTgt spid="83"/>
                                        </p:tgtEl>
                                      </p:cBhvr>
                                    </p:animEffect>
                                  </p:childTnLst>
                                </p:cTn>
                              </p:par>
                            </p:childTnLst>
                          </p:cTn>
                        </p:par>
                        <p:par>
                          <p:cTn id="136" fill="hold">
                            <p:stCondLst>
                              <p:cond delay="17600"/>
                            </p:stCondLst>
                            <p:childTnLst>
                              <p:par>
                                <p:cTn id="137" presetID="10" presetClass="entr" presetSubtype="0" fill="hold" grpId="0" nodeType="after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par>
                                <p:cTn id="140" presetID="56" presetClass="path" presetSubtype="0" accel="50000" decel="50000" fill="hold" grpId="1" nodeType="withEffect">
                                  <p:stCondLst>
                                    <p:cond delay="0"/>
                                  </p:stCondLst>
                                  <p:childTnLst>
                                    <p:animMotion origin="layout" path="M -0.03737 0.04121 L -6.25E-7 -3.33333E-6 " pathEditMode="relative" rAng="0" ptsTypes="AA">
                                      <p:cBhvr>
                                        <p:cTn id="141" dur="700" fill="hold"/>
                                        <p:tgtEl>
                                          <p:spTgt spid="86"/>
                                        </p:tgtEl>
                                        <p:attrNameLst>
                                          <p:attrName>ppt_x</p:attrName>
                                          <p:attrName>ppt_y</p:attrName>
                                        </p:attrNameLst>
                                      </p:cBhvr>
                                      <p:rCtr x="1862" y="-2060"/>
                                    </p:animMotion>
                                  </p:childTnLst>
                                </p:cTn>
                              </p:par>
                            </p:childTnLst>
                          </p:cTn>
                        </p:par>
                        <p:par>
                          <p:cTn id="142" fill="hold">
                            <p:stCondLst>
                              <p:cond delay="18600"/>
                            </p:stCondLst>
                            <p:childTnLst>
                              <p:par>
                                <p:cTn id="143" presetID="26" presetClass="emph" presetSubtype="0" fill="hold" grpId="2" nodeType="afterEffect">
                                  <p:stCondLst>
                                    <p:cond delay="0"/>
                                  </p:stCondLst>
                                  <p:childTnLst>
                                    <p:animEffect transition="out" filter="fade">
                                      <p:cBhvr>
                                        <p:cTn id="144" dur="500" tmFilter="0, 0; .2, .5; .8, .5; 1, 0"/>
                                        <p:tgtEl>
                                          <p:spTgt spid="86"/>
                                        </p:tgtEl>
                                      </p:cBhvr>
                                    </p:animEffect>
                                    <p:animScale>
                                      <p:cBhvr>
                                        <p:cTn id="145" dur="250" autoRev="1" fill="hold"/>
                                        <p:tgtEl>
                                          <p:spTgt spid="86"/>
                                        </p:tgtEl>
                                      </p:cBhvr>
                                      <p:by x="105000" y="105000"/>
                                    </p:animScale>
                                  </p:childTnLst>
                                </p:cTn>
                              </p:par>
                              <p:par>
                                <p:cTn id="146" presetID="22" presetClass="entr" presetSubtype="8" fill="hold" nodeType="withEffect">
                                  <p:stCondLst>
                                    <p:cond delay="500"/>
                                  </p:stCondLst>
                                  <p:childTnLst>
                                    <p:set>
                                      <p:cBhvr>
                                        <p:cTn id="147" dur="1" fill="hold">
                                          <p:stCondLst>
                                            <p:cond delay="0"/>
                                          </p:stCondLst>
                                        </p:cTn>
                                        <p:tgtEl>
                                          <p:spTgt spid="87"/>
                                        </p:tgtEl>
                                        <p:attrNameLst>
                                          <p:attrName>style.visibility</p:attrName>
                                        </p:attrNameLst>
                                      </p:cBhvr>
                                      <p:to>
                                        <p:strVal val="visible"/>
                                      </p:to>
                                    </p:set>
                                    <p:animEffect transition="in" filter="wipe(left)">
                                      <p:cBhvr>
                                        <p:cTn id="148" dur="500"/>
                                        <p:tgtEl>
                                          <p:spTgt spid="87"/>
                                        </p:tgtEl>
                                      </p:cBhvr>
                                    </p:animEffect>
                                  </p:childTnLst>
                                </p:cTn>
                              </p:par>
                            </p:childTnLst>
                          </p:cTn>
                        </p:par>
                        <p:par>
                          <p:cTn id="149" fill="hold">
                            <p:stCondLst>
                              <p:cond delay="19600"/>
                            </p:stCondLst>
                            <p:childTnLst>
                              <p:par>
                                <p:cTn id="150" presetID="10" presetClass="entr" presetSubtype="0" fill="hold" grpId="0" nodeType="after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1000"/>
                                        <p:tgtEl>
                                          <p:spTgt spid="90"/>
                                        </p:tgtEl>
                                      </p:cBhvr>
                                    </p:animEffect>
                                  </p:childTnLst>
                                </p:cTn>
                              </p:par>
                              <p:par>
                                <p:cTn id="153" presetID="56" presetClass="path" presetSubtype="0" accel="50000" decel="50000" fill="hold" grpId="1" nodeType="withEffect">
                                  <p:stCondLst>
                                    <p:cond delay="0"/>
                                  </p:stCondLst>
                                  <p:childTnLst>
                                    <p:animMotion origin="layout" path="M -0.03737 0.04121 L -6.25E-7 -3.33333E-6 " pathEditMode="relative" rAng="0" ptsTypes="AA">
                                      <p:cBhvr>
                                        <p:cTn id="154" dur="700" fill="hold"/>
                                        <p:tgtEl>
                                          <p:spTgt spid="90"/>
                                        </p:tgtEl>
                                        <p:attrNameLst>
                                          <p:attrName>ppt_x</p:attrName>
                                          <p:attrName>ppt_y</p:attrName>
                                        </p:attrNameLst>
                                      </p:cBhvr>
                                      <p:rCtr x="1862" y="-2060"/>
                                    </p:animMotion>
                                  </p:childTnLst>
                                </p:cTn>
                              </p:par>
                            </p:childTnLst>
                          </p:cTn>
                        </p:par>
                        <p:par>
                          <p:cTn id="155" fill="hold">
                            <p:stCondLst>
                              <p:cond delay="20600"/>
                            </p:stCondLst>
                            <p:childTnLst>
                              <p:par>
                                <p:cTn id="156" presetID="26" presetClass="emph" presetSubtype="0" fill="hold" grpId="2" nodeType="afterEffect">
                                  <p:stCondLst>
                                    <p:cond delay="0"/>
                                  </p:stCondLst>
                                  <p:childTnLst>
                                    <p:animEffect transition="out" filter="fade">
                                      <p:cBhvr>
                                        <p:cTn id="157" dur="500" tmFilter="0, 0; .2, .5; .8, .5; 1, 0"/>
                                        <p:tgtEl>
                                          <p:spTgt spid="90"/>
                                        </p:tgtEl>
                                      </p:cBhvr>
                                    </p:animEffect>
                                    <p:animScale>
                                      <p:cBhvr>
                                        <p:cTn id="158" dur="250" autoRev="1" fill="hold"/>
                                        <p:tgtEl>
                                          <p:spTgt spid="90"/>
                                        </p:tgtEl>
                                      </p:cBhvr>
                                      <p:by x="105000" y="105000"/>
                                    </p:animScale>
                                  </p:childTnLst>
                                </p:cTn>
                              </p:par>
                              <p:par>
                                <p:cTn id="159" presetID="22" presetClass="entr" presetSubtype="8" fill="hold" nodeType="withEffect">
                                  <p:stCondLst>
                                    <p:cond delay="500"/>
                                  </p:stCondLst>
                                  <p:childTnLst>
                                    <p:set>
                                      <p:cBhvr>
                                        <p:cTn id="160" dur="1" fill="hold">
                                          <p:stCondLst>
                                            <p:cond delay="0"/>
                                          </p:stCondLst>
                                        </p:cTn>
                                        <p:tgtEl>
                                          <p:spTgt spid="91"/>
                                        </p:tgtEl>
                                        <p:attrNameLst>
                                          <p:attrName>style.visibility</p:attrName>
                                        </p:attrNameLst>
                                      </p:cBhvr>
                                      <p:to>
                                        <p:strVal val="visible"/>
                                      </p:to>
                                    </p:set>
                                    <p:animEffect transition="in" filter="wipe(left)">
                                      <p:cBhvr>
                                        <p:cTn id="161" dur="500"/>
                                        <p:tgtEl>
                                          <p:spTgt spid="91"/>
                                        </p:tgtEl>
                                      </p:cBhvr>
                                    </p:animEffect>
                                  </p:childTnLst>
                                </p:cTn>
                              </p:par>
                            </p:childTnLst>
                          </p:cTn>
                        </p:par>
                        <p:par>
                          <p:cTn id="162" fill="hold">
                            <p:stCondLst>
                              <p:cond delay="21600"/>
                            </p:stCondLst>
                            <p:childTnLst>
                              <p:par>
                                <p:cTn id="163" presetID="10" presetClass="entr" presetSubtype="0" fill="hold" grpId="0" nodeType="after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fade">
                                      <p:cBhvr>
                                        <p:cTn id="165" dur="1000"/>
                                        <p:tgtEl>
                                          <p:spTgt spid="94"/>
                                        </p:tgtEl>
                                      </p:cBhvr>
                                    </p:animEffect>
                                  </p:childTnLst>
                                </p:cTn>
                              </p:par>
                              <p:par>
                                <p:cTn id="166" presetID="56" presetClass="path" presetSubtype="0" accel="50000" decel="50000" fill="hold" grpId="1" nodeType="withEffect">
                                  <p:stCondLst>
                                    <p:cond delay="0"/>
                                  </p:stCondLst>
                                  <p:childTnLst>
                                    <p:animMotion origin="layout" path="M -0.03737 0.04121 L -6.25E-7 -3.33333E-6 " pathEditMode="relative" rAng="0" ptsTypes="AA">
                                      <p:cBhvr>
                                        <p:cTn id="167" dur="700" fill="hold"/>
                                        <p:tgtEl>
                                          <p:spTgt spid="94"/>
                                        </p:tgtEl>
                                        <p:attrNameLst>
                                          <p:attrName>ppt_x</p:attrName>
                                          <p:attrName>ppt_y</p:attrName>
                                        </p:attrNameLst>
                                      </p:cBhvr>
                                      <p:rCtr x="1862" y="-2060"/>
                                    </p:animMotion>
                                  </p:childTnLst>
                                </p:cTn>
                              </p:par>
                            </p:childTnLst>
                          </p:cTn>
                        </p:par>
                        <p:par>
                          <p:cTn id="168" fill="hold">
                            <p:stCondLst>
                              <p:cond delay="22600"/>
                            </p:stCondLst>
                            <p:childTnLst>
                              <p:par>
                                <p:cTn id="169" presetID="26" presetClass="emph" presetSubtype="0" fill="hold" grpId="2" nodeType="afterEffect">
                                  <p:stCondLst>
                                    <p:cond delay="0"/>
                                  </p:stCondLst>
                                  <p:childTnLst>
                                    <p:animEffect transition="out" filter="fade">
                                      <p:cBhvr>
                                        <p:cTn id="170" dur="500" tmFilter="0, 0; .2, .5; .8, .5; 1, 0"/>
                                        <p:tgtEl>
                                          <p:spTgt spid="94"/>
                                        </p:tgtEl>
                                      </p:cBhvr>
                                    </p:animEffect>
                                    <p:animScale>
                                      <p:cBhvr>
                                        <p:cTn id="171" dur="250" autoRev="1" fill="hold"/>
                                        <p:tgtEl>
                                          <p:spTgt spid="94"/>
                                        </p:tgtEl>
                                      </p:cBhvr>
                                      <p:by x="105000" y="105000"/>
                                    </p:animScale>
                                  </p:childTnLst>
                                </p:cTn>
                              </p:par>
                              <p:par>
                                <p:cTn id="172" presetID="22" presetClass="entr" presetSubtype="8" fill="hold" nodeType="withEffect">
                                  <p:stCondLst>
                                    <p:cond delay="500"/>
                                  </p:stCondLst>
                                  <p:childTnLst>
                                    <p:set>
                                      <p:cBhvr>
                                        <p:cTn id="173" dur="1" fill="hold">
                                          <p:stCondLst>
                                            <p:cond delay="0"/>
                                          </p:stCondLst>
                                        </p:cTn>
                                        <p:tgtEl>
                                          <p:spTgt spid="95"/>
                                        </p:tgtEl>
                                        <p:attrNameLst>
                                          <p:attrName>style.visibility</p:attrName>
                                        </p:attrNameLst>
                                      </p:cBhvr>
                                      <p:to>
                                        <p:strVal val="visible"/>
                                      </p:to>
                                    </p:set>
                                    <p:animEffect transition="in" filter="wipe(left)">
                                      <p:cBhvr>
                                        <p:cTn id="174" dur="500"/>
                                        <p:tgtEl>
                                          <p:spTgt spid="95"/>
                                        </p:tgtEl>
                                      </p:cBhvr>
                                    </p:animEffect>
                                  </p:childTnLst>
                                </p:cTn>
                              </p:par>
                            </p:childTnLst>
                          </p:cTn>
                        </p:par>
                        <p:par>
                          <p:cTn id="175" fill="hold">
                            <p:stCondLst>
                              <p:cond delay="23600"/>
                            </p:stCondLst>
                            <p:childTnLst>
                              <p:par>
                                <p:cTn id="176" presetID="10" presetClass="entr" presetSubtype="0" fill="hold" grpId="0"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fade">
                                      <p:cBhvr>
                                        <p:cTn id="178" dur="1000"/>
                                        <p:tgtEl>
                                          <p:spTgt spid="98"/>
                                        </p:tgtEl>
                                      </p:cBhvr>
                                    </p:animEffect>
                                  </p:childTnLst>
                                </p:cTn>
                              </p:par>
                              <p:par>
                                <p:cTn id="179" presetID="56" presetClass="path" presetSubtype="0" accel="50000" decel="50000" fill="hold" grpId="1" nodeType="withEffect">
                                  <p:stCondLst>
                                    <p:cond delay="0"/>
                                  </p:stCondLst>
                                  <p:childTnLst>
                                    <p:animMotion origin="layout" path="M -0.03737 0.04121 L -6.25E-7 -3.33333E-6 " pathEditMode="relative" rAng="0" ptsTypes="AA">
                                      <p:cBhvr>
                                        <p:cTn id="180" dur="700" fill="hold"/>
                                        <p:tgtEl>
                                          <p:spTgt spid="98"/>
                                        </p:tgtEl>
                                        <p:attrNameLst>
                                          <p:attrName>ppt_x</p:attrName>
                                          <p:attrName>ppt_y</p:attrName>
                                        </p:attrNameLst>
                                      </p:cBhvr>
                                      <p:rCtr x="1862" y="-2060"/>
                                    </p:animMotion>
                                  </p:childTnLst>
                                </p:cTn>
                              </p:par>
                            </p:childTnLst>
                          </p:cTn>
                        </p:par>
                        <p:par>
                          <p:cTn id="181" fill="hold">
                            <p:stCondLst>
                              <p:cond delay="24600"/>
                            </p:stCondLst>
                            <p:childTnLst>
                              <p:par>
                                <p:cTn id="182" presetID="26" presetClass="emph" presetSubtype="0" fill="hold" grpId="2" nodeType="afterEffect">
                                  <p:stCondLst>
                                    <p:cond delay="0"/>
                                  </p:stCondLst>
                                  <p:childTnLst>
                                    <p:animEffect transition="out" filter="fade">
                                      <p:cBhvr>
                                        <p:cTn id="183" dur="500" tmFilter="0, 0; .2, .5; .8, .5; 1, 0"/>
                                        <p:tgtEl>
                                          <p:spTgt spid="98"/>
                                        </p:tgtEl>
                                      </p:cBhvr>
                                    </p:animEffect>
                                    <p:animScale>
                                      <p:cBhvr>
                                        <p:cTn id="184" dur="250" autoRev="1" fill="hold"/>
                                        <p:tgtEl>
                                          <p:spTgt spid="98"/>
                                        </p:tgtEl>
                                      </p:cBhvr>
                                      <p:by x="105000" y="105000"/>
                                    </p:animScale>
                                  </p:childTnLst>
                                </p:cTn>
                              </p:par>
                              <p:par>
                                <p:cTn id="185" presetID="22" presetClass="entr" presetSubtype="8" fill="hold" nodeType="withEffect">
                                  <p:stCondLst>
                                    <p:cond delay="500"/>
                                  </p:stCondLst>
                                  <p:childTnLst>
                                    <p:set>
                                      <p:cBhvr>
                                        <p:cTn id="186" dur="1" fill="hold">
                                          <p:stCondLst>
                                            <p:cond delay="0"/>
                                          </p:stCondLst>
                                        </p:cTn>
                                        <p:tgtEl>
                                          <p:spTgt spid="99"/>
                                        </p:tgtEl>
                                        <p:attrNameLst>
                                          <p:attrName>style.visibility</p:attrName>
                                        </p:attrNameLst>
                                      </p:cBhvr>
                                      <p:to>
                                        <p:strVal val="visible"/>
                                      </p:to>
                                    </p:set>
                                    <p:animEffect transition="in" filter="wipe(left)">
                                      <p:cBhvr>
                                        <p:cTn id="187" dur="500"/>
                                        <p:tgtEl>
                                          <p:spTgt spid="99"/>
                                        </p:tgtEl>
                                      </p:cBhvr>
                                    </p:animEffect>
                                  </p:childTnLst>
                                </p:cTn>
                              </p:par>
                            </p:childTnLst>
                          </p:cTn>
                        </p:par>
                        <p:par>
                          <p:cTn id="188" fill="hold">
                            <p:stCondLst>
                              <p:cond delay="25600"/>
                            </p:stCondLst>
                            <p:childTnLst>
                              <p:par>
                                <p:cTn id="189" presetID="10" presetClass="entr" presetSubtype="0" fill="hold" grpId="0" nodeType="afterEffect">
                                  <p:stCondLst>
                                    <p:cond delay="0"/>
                                  </p:stCondLst>
                                  <p:childTnLst>
                                    <p:set>
                                      <p:cBhvr>
                                        <p:cTn id="190" dur="1" fill="hold">
                                          <p:stCondLst>
                                            <p:cond delay="0"/>
                                          </p:stCondLst>
                                        </p:cTn>
                                        <p:tgtEl>
                                          <p:spTgt spid="102"/>
                                        </p:tgtEl>
                                        <p:attrNameLst>
                                          <p:attrName>style.visibility</p:attrName>
                                        </p:attrNameLst>
                                      </p:cBhvr>
                                      <p:to>
                                        <p:strVal val="visible"/>
                                      </p:to>
                                    </p:set>
                                    <p:animEffect transition="in" filter="fade">
                                      <p:cBhvr>
                                        <p:cTn id="191" dur="1000"/>
                                        <p:tgtEl>
                                          <p:spTgt spid="102"/>
                                        </p:tgtEl>
                                      </p:cBhvr>
                                    </p:animEffect>
                                  </p:childTnLst>
                                </p:cTn>
                              </p:par>
                              <p:par>
                                <p:cTn id="192" presetID="56" presetClass="path" presetSubtype="0" accel="50000" decel="50000" fill="hold" grpId="1" nodeType="withEffect">
                                  <p:stCondLst>
                                    <p:cond delay="0"/>
                                  </p:stCondLst>
                                  <p:childTnLst>
                                    <p:animMotion origin="layout" path="M -0.03737 0.04121 L -6.25E-7 -3.33333E-6 " pathEditMode="relative" rAng="0" ptsTypes="AA">
                                      <p:cBhvr>
                                        <p:cTn id="193" dur="700" fill="hold"/>
                                        <p:tgtEl>
                                          <p:spTgt spid="102"/>
                                        </p:tgtEl>
                                        <p:attrNameLst>
                                          <p:attrName>ppt_x</p:attrName>
                                          <p:attrName>ppt_y</p:attrName>
                                        </p:attrNameLst>
                                      </p:cBhvr>
                                      <p:rCtr x="1862" y="-2060"/>
                                    </p:animMotion>
                                  </p:childTnLst>
                                </p:cTn>
                              </p:par>
                            </p:childTnLst>
                          </p:cTn>
                        </p:par>
                        <p:par>
                          <p:cTn id="194" fill="hold">
                            <p:stCondLst>
                              <p:cond delay="26600"/>
                            </p:stCondLst>
                            <p:childTnLst>
                              <p:par>
                                <p:cTn id="195" presetID="26" presetClass="emph" presetSubtype="0" fill="hold" grpId="2" nodeType="afterEffect">
                                  <p:stCondLst>
                                    <p:cond delay="0"/>
                                  </p:stCondLst>
                                  <p:childTnLst>
                                    <p:animEffect transition="out" filter="fade">
                                      <p:cBhvr>
                                        <p:cTn id="196" dur="500" tmFilter="0, 0; .2, .5; .8, .5; 1, 0"/>
                                        <p:tgtEl>
                                          <p:spTgt spid="102"/>
                                        </p:tgtEl>
                                      </p:cBhvr>
                                    </p:animEffect>
                                    <p:animScale>
                                      <p:cBhvr>
                                        <p:cTn id="197" dur="250" autoRev="1" fill="hold"/>
                                        <p:tgtEl>
                                          <p:spTgt spid="102"/>
                                        </p:tgtEl>
                                      </p:cBhvr>
                                      <p:by x="105000" y="105000"/>
                                    </p:animScale>
                                  </p:childTnLst>
                                </p:cTn>
                              </p:par>
                              <p:par>
                                <p:cTn id="198" presetID="22" presetClass="entr" presetSubtype="8" fill="hold" nodeType="withEffect">
                                  <p:stCondLst>
                                    <p:cond delay="500"/>
                                  </p:stCondLst>
                                  <p:childTnLst>
                                    <p:set>
                                      <p:cBhvr>
                                        <p:cTn id="199" dur="1" fill="hold">
                                          <p:stCondLst>
                                            <p:cond delay="0"/>
                                          </p:stCondLst>
                                        </p:cTn>
                                        <p:tgtEl>
                                          <p:spTgt spid="103"/>
                                        </p:tgtEl>
                                        <p:attrNameLst>
                                          <p:attrName>style.visibility</p:attrName>
                                        </p:attrNameLst>
                                      </p:cBhvr>
                                      <p:to>
                                        <p:strVal val="visible"/>
                                      </p:to>
                                    </p:set>
                                    <p:animEffect transition="in" filter="wipe(left)">
                                      <p:cBhvr>
                                        <p:cTn id="200" dur="500"/>
                                        <p:tgtEl>
                                          <p:spTgt spid="103"/>
                                        </p:tgtEl>
                                      </p:cBhvr>
                                    </p:animEffect>
                                  </p:childTnLst>
                                </p:cTn>
                              </p:par>
                            </p:childTnLst>
                          </p:cTn>
                        </p:par>
                        <p:par>
                          <p:cTn id="201" fill="hold">
                            <p:stCondLst>
                              <p:cond delay="27600"/>
                            </p:stCondLst>
                            <p:childTnLst>
                              <p:par>
                                <p:cTn id="202" presetID="10" presetClass="entr" presetSubtype="0" fill="hold" grpId="0" nodeType="afterEffect">
                                  <p:stCondLst>
                                    <p:cond delay="0"/>
                                  </p:stCondLst>
                                  <p:childTnLst>
                                    <p:set>
                                      <p:cBhvr>
                                        <p:cTn id="203" dur="1" fill="hold">
                                          <p:stCondLst>
                                            <p:cond delay="0"/>
                                          </p:stCondLst>
                                        </p:cTn>
                                        <p:tgtEl>
                                          <p:spTgt spid="106"/>
                                        </p:tgtEl>
                                        <p:attrNameLst>
                                          <p:attrName>style.visibility</p:attrName>
                                        </p:attrNameLst>
                                      </p:cBhvr>
                                      <p:to>
                                        <p:strVal val="visible"/>
                                      </p:to>
                                    </p:set>
                                    <p:animEffect transition="in" filter="fade">
                                      <p:cBhvr>
                                        <p:cTn id="204" dur="1000"/>
                                        <p:tgtEl>
                                          <p:spTgt spid="106"/>
                                        </p:tgtEl>
                                      </p:cBhvr>
                                    </p:animEffect>
                                  </p:childTnLst>
                                </p:cTn>
                              </p:par>
                              <p:par>
                                <p:cTn id="205" presetID="56" presetClass="path" presetSubtype="0" accel="50000" decel="50000" fill="hold" grpId="1" nodeType="withEffect">
                                  <p:stCondLst>
                                    <p:cond delay="0"/>
                                  </p:stCondLst>
                                  <p:childTnLst>
                                    <p:animMotion origin="layout" path="M -0.03737 0.04121 L -6.25E-7 -3.33333E-6 " pathEditMode="relative" rAng="0" ptsTypes="AA">
                                      <p:cBhvr>
                                        <p:cTn id="206" dur="700" fill="hold"/>
                                        <p:tgtEl>
                                          <p:spTgt spid="106"/>
                                        </p:tgtEl>
                                        <p:attrNameLst>
                                          <p:attrName>ppt_x</p:attrName>
                                          <p:attrName>ppt_y</p:attrName>
                                        </p:attrNameLst>
                                      </p:cBhvr>
                                      <p:rCtr x="1862" y="-2060"/>
                                    </p:animMotion>
                                  </p:childTnLst>
                                </p:cTn>
                              </p:par>
                            </p:childTnLst>
                          </p:cTn>
                        </p:par>
                        <p:par>
                          <p:cTn id="207" fill="hold">
                            <p:stCondLst>
                              <p:cond delay="28600"/>
                            </p:stCondLst>
                            <p:childTnLst>
                              <p:par>
                                <p:cTn id="208" presetID="26" presetClass="emph" presetSubtype="0" fill="hold" grpId="2" nodeType="afterEffect">
                                  <p:stCondLst>
                                    <p:cond delay="0"/>
                                  </p:stCondLst>
                                  <p:childTnLst>
                                    <p:animEffect transition="out" filter="fade">
                                      <p:cBhvr>
                                        <p:cTn id="209" dur="500" tmFilter="0, 0; .2, .5; .8, .5; 1, 0"/>
                                        <p:tgtEl>
                                          <p:spTgt spid="106"/>
                                        </p:tgtEl>
                                      </p:cBhvr>
                                    </p:animEffect>
                                    <p:animScale>
                                      <p:cBhvr>
                                        <p:cTn id="210" dur="250" autoRev="1" fill="hold"/>
                                        <p:tgtEl>
                                          <p:spTgt spid="106"/>
                                        </p:tgtEl>
                                      </p:cBhvr>
                                      <p:by x="105000" y="105000"/>
                                    </p:animScale>
                                  </p:childTnLst>
                                </p:cTn>
                              </p:par>
                              <p:par>
                                <p:cTn id="211" presetID="22" presetClass="entr" presetSubtype="8" fill="hold" nodeType="withEffect">
                                  <p:stCondLst>
                                    <p:cond delay="500"/>
                                  </p:stCondLst>
                                  <p:childTnLst>
                                    <p:set>
                                      <p:cBhvr>
                                        <p:cTn id="212" dur="1" fill="hold">
                                          <p:stCondLst>
                                            <p:cond delay="0"/>
                                          </p:stCondLst>
                                        </p:cTn>
                                        <p:tgtEl>
                                          <p:spTgt spid="107"/>
                                        </p:tgtEl>
                                        <p:attrNameLst>
                                          <p:attrName>style.visibility</p:attrName>
                                        </p:attrNameLst>
                                      </p:cBhvr>
                                      <p:to>
                                        <p:strVal val="visible"/>
                                      </p:to>
                                    </p:set>
                                    <p:animEffect transition="in" filter="wipe(left)">
                                      <p:cBhvr>
                                        <p:cTn id="21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P spid="70" grpId="0" bldLvl="0" animBg="1"/>
      <p:bldP spid="70" grpId="1" bldLvl="0" animBg="1"/>
      <p:bldP spid="70" grpId="2" bldLvl="0" animBg="1"/>
      <p:bldP spid="74" grpId="0" bldLvl="0" animBg="1"/>
      <p:bldP spid="74" grpId="1" bldLvl="0" animBg="1"/>
      <p:bldP spid="74" grpId="2" bldLvl="0" animBg="1"/>
      <p:bldP spid="82" grpId="0" bldLvl="0" animBg="1"/>
      <p:bldP spid="82" grpId="1" bldLvl="0" animBg="1"/>
      <p:bldP spid="82" grpId="2" bldLvl="0" animBg="1"/>
      <p:bldP spid="86" grpId="0" bldLvl="0" animBg="1"/>
      <p:bldP spid="86" grpId="1" bldLvl="0" animBg="1"/>
      <p:bldP spid="86" grpId="2" bldLvl="0" animBg="1"/>
      <p:bldP spid="90" grpId="0" bldLvl="0" animBg="1"/>
      <p:bldP spid="90" grpId="1" bldLvl="0" animBg="1"/>
      <p:bldP spid="90" grpId="2" bldLvl="0" animBg="1"/>
      <p:bldP spid="94" grpId="0" bldLvl="0" animBg="1"/>
      <p:bldP spid="94" grpId="1" bldLvl="0" animBg="1"/>
      <p:bldP spid="94" grpId="2" bldLvl="0" animBg="1"/>
      <p:bldP spid="98" grpId="0" bldLvl="0" animBg="1"/>
      <p:bldP spid="98" grpId="1" bldLvl="0" animBg="1"/>
      <p:bldP spid="98" grpId="2" bldLvl="0" animBg="1"/>
      <p:bldP spid="102" grpId="0" bldLvl="0" animBg="1"/>
      <p:bldP spid="102" grpId="1" bldLvl="0" animBg="1"/>
      <p:bldP spid="102" grpId="2" bldLvl="0" animBg="1"/>
      <p:bldP spid="106" grpId="0" bldLvl="0" animBg="1"/>
      <p:bldP spid="106" grpId="1" bldLvl="0" animBg="1"/>
      <p:bldP spid="10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100333898"/>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u="none" strike="noStrike"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31601390@stu.zucc.edu.cn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1-302</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zh-CN" dirty="0"/>
              <a:t>项目风险类别定义</a:t>
            </a:r>
            <a:endParaRPr lang="zh-CN" altLang="en-US" dirty="0"/>
          </a:p>
        </p:txBody>
      </p:sp>
      <p:graphicFrame>
        <p:nvGraphicFramePr>
          <p:cNvPr id="15" name="表格 14"/>
          <p:cNvGraphicFramePr>
            <a:graphicFrameLocks noGrp="1"/>
          </p:cNvGraphicFramePr>
          <p:nvPr/>
        </p:nvGraphicFramePr>
        <p:xfrm>
          <a:off x="694606" y="1717041"/>
          <a:ext cx="10801200" cy="4464498"/>
        </p:xfrm>
        <a:graphic>
          <a:graphicData uri="http://schemas.openxmlformats.org/drawingml/2006/table">
            <a:tbl>
              <a:tblPr/>
              <a:tblGrid>
                <a:gridCol w="2214166">
                  <a:extLst>
                    <a:ext uri="{9D8B030D-6E8A-4147-A177-3AD203B41FA5}">
                      <a16:colId xmlns:a16="http://schemas.microsoft.com/office/drawing/2014/main" val="20000"/>
                    </a:ext>
                  </a:extLst>
                </a:gridCol>
                <a:gridCol w="8587034">
                  <a:extLst>
                    <a:ext uri="{9D8B030D-6E8A-4147-A177-3AD203B41FA5}">
                      <a16:colId xmlns:a16="http://schemas.microsoft.com/office/drawing/2014/main" val="20001"/>
                    </a:ext>
                  </a:extLst>
                </a:gridCol>
              </a:tblGrid>
              <a:tr h="474946">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风险类别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997388">
                <a:tc>
                  <a:txBody>
                    <a:bodyPr/>
                    <a:lstStyle/>
                    <a:p>
                      <a:pPr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技术风险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通常包括软件开发阶段人员的技术无法达到开发的要求，以及开发过程中，用户对技术的要求无法达到。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97388">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组员风险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通常用户更改，开发人员的变更以及减少，开发人员请假生病以及课程繁忙等。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8694">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结构风险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通常包括系统结构的改变和人员配置的改变。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8694">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工具风险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通常包括工具的变更和出错情况。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97388">
                <a:tc>
                  <a:txBody>
                    <a:bodyPr/>
                    <a:lstStyle/>
                    <a:p>
                      <a:pPr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任务分配风险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通常包括项目经理对任务分配的不平均，以及开发人员没有即使有效的完成自己的任务。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2379150"/>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2554545"/>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每人在自己的分支上上传文件到非受控文档中的个人目录下，文件上传之后合并到</a:t>
            </a:r>
            <a:r>
              <a:rPr lang="en-US" altLang="zh-CN" sz="2000" dirty="0" err="1"/>
              <a:t>devlop</a:t>
            </a:r>
            <a:r>
              <a:rPr lang="zh-CN" altLang="zh-CN" sz="2000" dirty="0"/>
              <a:t>分支。每周的任务完成后，由项目经理审核，配置管理员负责把整合后的文件合并到</a:t>
            </a:r>
            <a:r>
              <a:rPr lang="en-US" altLang="zh-CN" sz="2000" dirty="0"/>
              <a:t>master</a:t>
            </a:r>
            <a:r>
              <a:rPr lang="zh-CN" altLang="zh-CN" sz="2000" dirty="0"/>
              <a:t>主分支上</a:t>
            </a:r>
            <a:endParaRPr lang="en-US" altLang="zh-CN" sz="2000" dirty="0"/>
          </a:p>
          <a:p>
            <a:pPr lvl="0"/>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784691585"/>
              </p:ext>
            </p:extLst>
          </p:nvPr>
        </p:nvGraphicFramePr>
        <p:xfrm>
          <a:off x="622598" y="1738632"/>
          <a:ext cx="10873208" cy="4752524"/>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配置管理说明文件</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甘特图</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需求开发计划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愿景和范围</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需求规格说明</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需求变更</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界面原型</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开发计划书</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测试计划书</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界面原型的可运行版本</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lgn="just">
                        <a:spcAft>
                          <a:spcPts val="0"/>
                        </a:spcAft>
                      </a:pPr>
                      <a:r>
                        <a:rPr lang="en-US" sz="2000" kern="0">
                          <a:solidFill>
                            <a:srgbClr val="000000"/>
                          </a:solidFill>
                          <a:effectLst/>
                          <a:latin typeface="宋体" panose="02010600030101010101" pitchFamily="2" charset="-122"/>
                          <a:ea typeface="宋体" panose="02010600030101010101" pitchFamily="2" charset="-122"/>
                          <a:cs typeface="Times New Roman" panose="02020603050405020304"/>
                        </a:rPr>
                        <a:t>OBS</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lgn="just">
                        <a:spcAft>
                          <a:spcPts val="0"/>
                        </a:spcAft>
                      </a:pPr>
                      <a:r>
                        <a:rPr lang="en-US" sz="2000" kern="0">
                          <a:solidFill>
                            <a:srgbClr val="000000"/>
                          </a:solidFill>
                          <a:effectLst/>
                          <a:latin typeface="宋体" panose="02010600030101010101" pitchFamily="2" charset="-122"/>
                          <a:ea typeface="宋体" panose="02010600030101010101" pitchFamily="2" charset="-122"/>
                          <a:cs typeface="Times New Roman" panose="02020603050405020304"/>
                        </a:rPr>
                        <a:t>WBS</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用例</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7" name="TextBox 6"/>
          <p:cNvSpPr txBox="1"/>
          <p:nvPr/>
        </p:nvSpPr>
        <p:spPr>
          <a:xfrm>
            <a:off x="478582" y="981522"/>
            <a:ext cx="10873208" cy="490455"/>
          </a:xfrm>
          <a:prstGeom prst="rect">
            <a:avLst/>
          </a:prstGeom>
          <a:noFill/>
        </p:spPr>
        <p:txBody>
          <a:bodyPr wrap="square" rtlCol="0">
            <a:spAutoFit/>
          </a:bodyPr>
          <a:lstStyle/>
          <a:p>
            <a:pPr>
              <a:lnSpc>
                <a:spcPct val="115000"/>
              </a:lnSpc>
              <a:spcAft>
                <a:spcPts val="1000"/>
              </a:spcAft>
            </a:pPr>
            <a:r>
              <a:rPr lang="zh-CN" altLang="zh-CN" sz="24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8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2954655" cy="461665"/>
          </a:xfrm>
          <a:prstGeom prst="rect">
            <a:avLst/>
          </a:prstGeom>
          <a:noFill/>
        </p:spPr>
        <p:txBody>
          <a:bodyPr wrap="none" rtlCol="0">
            <a:spAutoFit/>
          </a:bodyPr>
          <a:lstStyle/>
          <a:p>
            <a:r>
              <a:rPr lang="zh-CN" altLang="en-US" sz="2400" dirty="0" smtClean="0">
                <a:solidFill>
                  <a:srgbClr val="FF0000"/>
                </a:solidFill>
              </a:rPr>
              <a:t>写下会议记录的截图</a:t>
            </a:r>
            <a:endParaRPr lang="zh-CN" altLang="en-US" sz="2400" dirty="0">
              <a:solidFill>
                <a:srgbClr val="FF0000"/>
              </a:solidFill>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编制《项目章程》，启动项目</a:t>
                      </a:r>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a:solidFill>
                            <a:schemeClr val="tx1"/>
                          </a:solidFill>
                          <a:uFillTx/>
                          <a:ea typeface="宋体" panose="02010600030101010101" pitchFamily="2" charset="-122"/>
                          <a:sym typeface="+mn-ea"/>
                        </a:rPr>
                        <a:t>完成本项目《用户手册》</a:t>
                      </a:r>
                      <a:endParaRPr lang="zh-CN" altLang="en-US" sz="160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a:solidFill>
                            <a:schemeClr val="tx1"/>
                          </a:solidFill>
                          <a:uFillTx/>
                          <a:ea typeface="宋体" panose="02010600030101010101" pitchFamily="2" charset="-122"/>
                          <a:sym typeface="+mn-ea"/>
                        </a:rPr>
                        <a:t>需求变更阶段</a:t>
                      </a:r>
                      <a:endParaRPr lang="zh-CN" altLang="en-US" sz="1600">
                        <a:solidFill>
                          <a:schemeClr val="tx1"/>
                        </a:solidFill>
                        <a:uFillTx/>
                        <a:ea typeface="宋体" panose="02010600030101010101" pitchFamily="2" charset="-122"/>
                        <a:sym typeface="+mn-ea"/>
                      </a:endParaRPr>
                    </a:p>
                  </a:txBody>
                  <a:tcPr/>
                </a:tc>
                <a:tc>
                  <a:txBody>
                    <a:bodyPr/>
                    <a:lstStyle/>
                    <a:p>
                      <a:pPr>
                        <a:buNone/>
                      </a:pPr>
                      <a:r>
                        <a:rPr lang="zh-CN" sz="1600">
                          <a:solidFill>
                            <a:schemeClr val="tx1"/>
                          </a:solidFill>
                          <a:uFillTx/>
                          <a:ea typeface="宋体" panose="02010600030101010101" pitchFamily="2" charset="-122"/>
                          <a:sym typeface="+mn-ea"/>
                        </a:rPr>
                        <a:t>完成本项目《需求变更影响分析报告》</a:t>
                      </a:r>
                      <a:endParaRPr lang="zh-CN" altLang="en-US" sz="160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58902" y="2277666"/>
            <a:ext cx="4224233" cy="415498"/>
          </a:xfrm>
          <a:prstGeom prst="rect">
            <a:avLst/>
          </a:prstGeom>
          <a:noFill/>
        </p:spPr>
        <p:txBody>
          <a:bodyPr wrap="none" rtlCol="0">
            <a:spAutoFit/>
          </a:bodyPr>
          <a:lstStyle/>
          <a:p>
            <a:r>
              <a:rPr lang="zh-CN" altLang="en-US" dirty="0" smtClean="0">
                <a:solidFill>
                  <a:srgbClr val="FF0000"/>
                </a:solidFill>
              </a:rPr>
              <a:t>写入愿景与范围文档提交邮箱截图</a:t>
            </a:r>
            <a:endParaRPr lang="zh-CN" altLang="en-US" dirty="0">
              <a:solidFill>
                <a:srgbClr val="FF0000"/>
              </a:solidFill>
            </a:endParaRPr>
          </a:p>
        </p:txBody>
      </p:sp>
    </p:spTree>
    <p:extLst>
      <p:ext uri="{BB962C8B-B14F-4D97-AF65-F5344CB8AC3E}">
        <p14:creationId xmlns:p14="http://schemas.microsoft.com/office/powerpoint/2010/main" val="2746683540"/>
      </p:ext>
    </p:extLst>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成为教师的用户还能在平台上开设课程</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84630739"/>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91476141"/>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软件需求分析与设计的教学老师，对需求开发有着丰富的经验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浙江大学计算机专业研究生，对沪太管理有一定的经验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4493538" cy="461665"/>
          </a:xfrm>
          <a:prstGeom prst="rect">
            <a:avLst/>
          </a:prstGeom>
          <a:noFill/>
        </p:spPr>
        <p:txBody>
          <a:bodyPr wrap="none" rtlCol="0">
            <a:spAutoFit/>
          </a:bodyPr>
          <a:lstStyle/>
          <a:p>
            <a:r>
              <a:rPr lang="zh-CN" altLang="en-US" sz="2400" dirty="0" smtClean="0">
                <a:solidFill>
                  <a:srgbClr val="FF0000"/>
                </a:solidFill>
              </a:rPr>
              <a:t>写下各个里程碑的内部评审记录</a:t>
            </a:r>
            <a:endParaRPr lang="zh-CN" altLang="en-US" sz="2400" dirty="0">
              <a:solidFill>
                <a:srgbClr val="FF0000"/>
              </a:solidFill>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71732"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646400" y="956795"/>
            <a:ext cx="7029450" cy="5657850"/>
          </a:xfrm>
          <a:prstGeom prst="rect">
            <a:avLst/>
          </a:prstGeom>
        </p:spPr>
      </p:pic>
      <p:pic>
        <p:nvPicPr>
          <p:cNvPr id="4" name="图片 3"/>
          <p:cNvPicPr>
            <a:picLocks noChangeAspect="1"/>
          </p:cNvPicPr>
          <p:nvPr/>
        </p:nvPicPr>
        <p:blipFill>
          <a:blip r:embed="rId4"/>
          <a:stretch>
            <a:fillRect/>
          </a:stretch>
        </p:blipFill>
        <p:spPr>
          <a:xfrm>
            <a:off x="8965171" y="618425"/>
            <a:ext cx="2604938" cy="6029235"/>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82638" y="2122870"/>
            <a:ext cx="6391275" cy="885825"/>
          </a:xfrm>
          <a:prstGeom prst="rect">
            <a:avLst/>
          </a:prstGeom>
        </p:spPr>
      </p:pic>
      <p:pic>
        <p:nvPicPr>
          <p:cNvPr id="5" name="图片 4"/>
          <p:cNvPicPr>
            <a:picLocks noChangeAspect="1"/>
          </p:cNvPicPr>
          <p:nvPr/>
        </p:nvPicPr>
        <p:blipFill>
          <a:blip r:embed="rId4"/>
          <a:stretch>
            <a:fillRect/>
          </a:stretch>
        </p:blipFill>
        <p:spPr>
          <a:xfrm>
            <a:off x="7967414" y="661467"/>
            <a:ext cx="3681196" cy="5888447"/>
          </a:xfrm>
          <a:prstGeom prst="rect">
            <a:avLst/>
          </a:prstGeom>
        </p:spPr>
      </p:pic>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66614" y="1269554"/>
            <a:ext cx="4581525" cy="4943475"/>
          </a:xfrm>
          <a:prstGeom prst="rect">
            <a:avLst/>
          </a:prstGeom>
        </p:spPr>
      </p:pic>
      <p:sp>
        <p:nvSpPr>
          <p:cNvPr id="6" name="文本框 5"/>
          <p:cNvSpPr txBox="1"/>
          <p:nvPr/>
        </p:nvSpPr>
        <p:spPr>
          <a:xfrm>
            <a:off x="5807174"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Tree>
    <p:extLst>
      <p:ext uri="{BB962C8B-B14F-4D97-AF65-F5344CB8AC3E}">
        <p14:creationId xmlns:p14="http://schemas.microsoft.com/office/powerpoint/2010/main" val="128286137"/>
      </p:ext>
    </p:extLst>
  </p:cSld>
  <p:clrMapOvr>
    <a:masterClrMapping/>
  </p:clrMapOvr>
  <p:transition spd="slow" advClick="0" advTm="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998862" y="2421682"/>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填写</a:t>
            </a:r>
            <a:r>
              <a:rPr lang="en-US" altLang="zh-CN" sz="2665" dirty="0" smtClean="0">
                <a:solidFill>
                  <a:srgbClr val="FF0000"/>
                </a:solidFill>
                <a:latin typeface="微软雅黑" panose="020B0503020204020204" pitchFamily="34" charset="-122"/>
                <a:ea typeface="微软雅黑" panose="020B0503020204020204" pitchFamily="34" charset="-122"/>
              </a:rPr>
              <a:t>JAD</a:t>
            </a:r>
            <a:r>
              <a:rPr lang="zh-CN" altLang="en-US" sz="2665" dirty="0" smtClean="0">
                <a:solidFill>
                  <a:srgbClr val="FF0000"/>
                </a:solidFill>
                <a:latin typeface="微软雅黑" panose="020B0503020204020204" pitchFamily="34" charset="-122"/>
                <a:ea typeface="微软雅黑" panose="020B0503020204020204" pitchFamily="34" charset="-122"/>
              </a:rPr>
              <a:t>会议的截图</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需求移交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998862" y="2421682"/>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填写需求的移交</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67014" y="270971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详</a:t>
            </a:r>
            <a:r>
              <a:rPr lang="zh-CN" altLang="en-US" sz="2665" dirty="0" smtClean="0">
                <a:solidFill>
                  <a:srgbClr val="183A5D"/>
                </a:solidFill>
                <a:latin typeface="微软雅黑" panose="020B0503020204020204" pitchFamily="34" charset="-122"/>
                <a:ea typeface="微软雅黑" panose="020B0503020204020204" pitchFamily="34" charset="-122"/>
              </a:rPr>
              <a:t>见</a:t>
            </a:r>
            <a:r>
              <a:rPr lang="zh-CN" altLang="en-US" sz="2665" dirty="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83038" y="2565698"/>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这里写测试用例</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37506"/>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583038" y="2565698"/>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这里写</a:t>
            </a:r>
            <a:r>
              <a:rPr lang="en-US" altLang="zh-CN" sz="2665" dirty="0" smtClean="0">
                <a:solidFill>
                  <a:srgbClr val="FF0000"/>
                </a:solidFill>
                <a:latin typeface="微软雅黑" panose="020B0503020204020204" pitchFamily="34" charset="-122"/>
                <a:ea typeface="微软雅黑" panose="020B0503020204020204" pitchFamily="34" charset="-122"/>
              </a:rPr>
              <a:t>SRS</a:t>
            </a:r>
            <a:r>
              <a:rPr lang="zh-CN" altLang="en-US" sz="2665" dirty="0" smtClean="0">
                <a:solidFill>
                  <a:srgbClr val="FF0000"/>
                </a:solidFill>
                <a:latin typeface="微软雅黑" panose="020B0503020204020204" pitchFamily="34" charset="-122"/>
                <a:ea typeface="微软雅黑" panose="020B0503020204020204" pitchFamily="34" charset="-122"/>
              </a:rPr>
              <a:t>内部评审</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sz="3200" b="1" dirty="0">
                <a:solidFill>
                  <a:schemeClr val="bg1"/>
                </a:solidFill>
                <a:latin typeface="微软雅黑" panose="020B0503020204020204" pitchFamily="34" charset="-122"/>
                <a:ea typeface="微软雅黑" panose="020B0503020204020204" pitchFamily="34" charset="-122"/>
              </a:rPr>
              <a:t>分工</a:t>
            </a:r>
          </a:p>
        </p:txBody>
      </p:sp>
      <p:graphicFrame>
        <p:nvGraphicFramePr>
          <p:cNvPr id="4" name="表格 3"/>
          <p:cNvGraphicFramePr>
            <a:graphicFrameLocks noGrp="1"/>
          </p:cNvGraphicFramePr>
          <p:nvPr/>
        </p:nvGraphicFramePr>
        <p:xfrm>
          <a:off x="3070869" y="189434"/>
          <a:ext cx="8856984" cy="6497196"/>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638555">
                <a:tc>
                  <a:txBody>
                    <a:bodyPr/>
                    <a:lstStyle/>
                    <a:p>
                      <a:r>
                        <a:rPr lang="zh-CN" altLang="en-US" sz="2400" dirty="0"/>
                        <a:t>组员</a:t>
                      </a:r>
                    </a:p>
                  </a:txBody>
                  <a:tcPr/>
                </a:tc>
                <a:tc>
                  <a:txBody>
                    <a:bodyPr/>
                    <a:lstStyle/>
                    <a:p>
                      <a:r>
                        <a:rPr lang="zh-CN" altLang="en-US" sz="2400" dirty="0"/>
                        <a:t>工作内容</a:t>
                      </a:r>
                    </a:p>
                  </a:txBody>
                  <a:tcPr/>
                </a:tc>
                <a:tc>
                  <a:txBody>
                    <a:bodyPr/>
                    <a:lstStyle/>
                    <a:p>
                      <a:r>
                        <a:rPr lang="zh-CN" altLang="en-US" sz="2400" dirty="0"/>
                        <a:t>总评</a:t>
                      </a:r>
                    </a:p>
                  </a:txBody>
                  <a:tcPr/>
                </a:tc>
                <a:extLst>
                  <a:ext uri="{0D108BD9-81ED-4DB2-BD59-A6C34878D82A}">
                    <a16:rowId xmlns:a16="http://schemas.microsoft.com/office/drawing/2014/main" val="10000"/>
                  </a:ext>
                </a:extLst>
              </a:tr>
              <a:tr h="1420761">
                <a:tc>
                  <a:txBody>
                    <a:bodyPr/>
                    <a:lstStyle/>
                    <a:p>
                      <a:pPr algn="ctr"/>
                      <a:r>
                        <a:rPr lang="zh-CN" altLang="en-US" sz="2400" dirty="0"/>
                        <a:t>黄为波</a:t>
                      </a:r>
                    </a:p>
                  </a:txBody>
                  <a:tcPr/>
                </a:tc>
                <a:tc>
                  <a:txBody>
                    <a:bodyPr/>
                    <a:lstStyle/>
                    <a:p>
                      <a:r>
                        <a:rPr lang="zh-CN" altLang="en-US" sz="2400" dirty="0"/>
                        <a:t>甘特图</a:t>
                      </a:r>
                      <a:r>
                        <a:rPr lang="en-US" altLang="zh-CN" sz="2400" dirty="0"/>
                        <a:t>,wbs,</a:t>
                      </a:r>
                      <a:r>
                        <a:rPr lang="zh-CN" altLang="en-US" sz="2400" dirty="0"/>
                        <a:t> 需求工程项目计划书起草，完善可行性分析报告</a:t>
                      </a:r>
                    </a:p>
                  </a:txBody>
                  <a:tcPr/>
                </a:tc>
                <a:tc>
                  <a:txBody>
                    <a:bodyPr/>
                    <a:lstStyle/>
                    <a:p>
                      <a:pPr algn="ctr"/>
                      <a:r>
                        <a:rPr lang="en-US" altLang="zh-CN" sz="2400" dirty="0"/>
                        <a:t>97</a:t>
                      </a:r>
                      <a:endParaRPr lang="zh-CN" altLang="en-US" sz="2400" dirty="0"/>
                    </a:p>
                  </a:txBody>
                  <a:tcPr/>
                </a:tc>
                <a:extLst>
                  <a:ext uri="{0D108BD9-81ED-4DB2-BD59-A6C34878D82A}">
                    <a16:rowId xmlns:a16="http://schemas.microsoft.com/office/drawing/2014/main" val="10001"/>
                  </a:ext>
                </a:extLst>
              </a:tr>
              <a:tr h="1135207">
                <a:tc>
                  <a:txBody>
                    <a:bodyPr/>
                    <a:lstStyle/>
                    <a:p>
                      <a:pPr algn="ctr"/>
                      <a:r>
                        <a:rPr lang="zh-CN" altLang="en-US" sz="2400" dirty="0"/>
                        <a:t>江亮儒</a:t>
                      </a:r>
                    </a:p>
                  </a:txBody>
                  <a:tcPr/>
                </a:tc>
                <a:tc>
                  <a:txBody>
                    <a:bodyPr/>
                    <a:lstStyle/>
                    <a:p>
                      <a:r>
                        <a:rPr lang="zh-CN" altLang="en-US" sz="2400" dirty="0"/>
                        <a:t>可行性分析报告，</a:t>
                      </a:r>
                      <a:r>
                        <a:rPr lang="en-US" altLang="zh-CN" sz="2400" dirty="0"/>
                        <a:t>GIT</a:t>
                      </a:r>
                      <a:r>
                        <a:rPr lang="zh-CN" altLang="en-US" sz="2400" dirty="0"/>
                        <a:t>管理，支持条件，</a:t>
                      </a:r>
                    </a:p>
                  </a:txBody>
                  <a:tcPr/>
                </a:tc>
                <a:tc>
                  <a:txBody>
                    <a:bodyPr/>
                    <a:lstStyle/>
                    <a:p>
                      <a:pPr algn="ctr"/>
                      <a:r>
                        <a:rPr lang="en-US" altLang="zh-CN" sz="2400" dirty="0"/>
                        <a:t>96</a:t>
                      </a:r>
                      <a:endParaRPr lang="zh-CN" altLang="en-US" sz="2400" dirty="0"/>
                    </a:p>
                  </a:txBody>
                  <a:tcPr/>
                </a:tc>
                <a:extLst>
                  <a:ext uri="{0D108BD9-81ED-4DB2-BD59-A6C34878D82A}">
                    <a16:rowId xmlns:a16="http://schemas.microsoft.com/office/drawing/2014/main" val="10002"/>
                  </a:ext>
                </a:extLst>
              </a:tr>
              <a:tr h="978746">
                <a:tc>
                  <a:txBody>
                    <a:bodyPr/>
                    <a:lstStyle/>
                    <a:p>
                      <a:pPr algn="ctr"/>
                      <a:r>
                        <a:rPr lang="zh-CN" altLang="en-US" sz="2400" dirty="0"/>
                        <a:t>陈子卿</a:t>
                      </a:r>
                    </a:p>
                  </a:txBody>
                  <a:tcPr/>
                </a:tc>
                <a:tc>
                  <a:txBody>
                    <a:bodyPr/>
                    <a:lstStyle/>
                    <a:p>
                      <a:r>
                        <a:rPr lang="zh-CN" altLang="en-US" sz="2400"/>
                        <a:t>项目预算，成本管理，风险计划</a:t>
                      </a:r>
                    </a:p>
                  </a:txBody>
                  <a:tcPr/>
                </a:tc>
                <a:tc>
                  <a:txBody>
                    <a:bodyPr/>
                    <a:lstStyle/>
                    <a:p>
                      <a:pPr algn="ctr"/>
                      <a:r>
                        <a:rPr lang="en-US" altLang="zh-CN" sz="2400" dirty="0"/>
                        <a:t>95</a:t>
                      </a:r>
                      <a:endParaRPr lang="zh-CN" altLang="en-US" sz="2400" dirty="0"/>
                    </a:p>
                  </a:txBody>
                  <a:tcPr/>
                </a:tc>
                <a:extLst>
                  <a:ext uri="{0D108BD9-81ED-4DB2-BD59-A6C34878D82A}">
                    <a16:rowId xmlns:a16="http://schemas.microsoft.com/office/drawing/2014/main" val="10003"/>
                  </a:ext>
                </a:extLst>
              </a:tr>
              <a:tr h="1135207">
                <a:tc>
                  <a:txBody>
                    <a:bodyPr/>
                    <a:lstStyle/>
                    <a:p>
                      <a:pPr algn="ctr"/>
                      <a:r>
                        <a:rPr lang="zh-CN" altLang="en-US" sz="2400" dirty="0"/>
                        <a:t>蔡峰</a:t>
                      </a:r>
                    </a:p>
                  </a:txBody>
                  <a:tcPr/>
                </a:tc>
                <a:tc>
                  <a:txBody>
                    <a:bodyPr/>
                    <a:lstStyle/>
                    <a:p>
                      <a:r>
                        <a:rPr lang="en-US" altLang="zh-CN" sz="2400" dirty="0"/>
                        <a:t>OBS</a:t>
                      </a:r>
                      <a:r>
                        <a:rPr lang="zh-CN" altLang="en-US" sz="2400" dirty="0"/>
                        <a:t>，人力资源管理，沟通管理</a:t>
                      </a:r>
                    </a:p>
                  </a:txBody>
                  <a:tcPr/>
                </a:tc>
                <a:tc>
                  <a:txBody>
                    <a:bodyPr/>
                    <a:lstStyle/>
                    <a:p>
                      <a:pPr algn="ctr"/>
                      <a:r>
                        <a:rPr lang="en-US" altLang="zh-CN" sz="2400" dirty="0"/>
                        <a:t>94</a:t>
                      </a:r>
                      <a:endParaRPr lang="zh-CN" altLang="en-US" sz="2400" dirty="0"/>
                    </a:p>
                  </a:txBody>
                  <a:tcPr/>
                </a:tc>
                <a:extLst>
                  <a:ext uri="{0D108BD9-81ED-4DB2-BD59-A6C34878D82A}">
                    <a16:rowId xmlns:a16="http://schemas.microsoft.com/office/drawing/2014/main" val="10004"/>
                  </a:ext>
                </a:extLst>
              </a:tr>
              <a:tr h="1135207">
                <a:tc>
                  <a:txBody>
                    <a:bodyPr/>
                    <a:lstStyle/>
                    <a:p>
                      <a:pPr algn="ctr"/>
                      <a:r>
                        <a:rPr lang="zh-CN" altLang="en-US" sz="2400" dirty="0"/>
                        <a:t>苏雨豪</a:t>
                      </a:r>
                    </a:p>
                  </a:txBody>
                  <a:tcPr/>
                </a:tc>
                <a:tc>
                  <a:txBody>
                    <a:bodyPr/>
                    <a:lstStyle/>
                    <a:p>
                      <a:r>
                        <a:rPr lang="zh-CN" altLang="en-US" sz="2400" dirty="0"/>
                        <a:t>答辩</a:t>
                      </a:r>
                      <a:r>
                        <a:rPr lang="en-US" altLang="zh-CN" sz="2400" dirty="0"/>
                        <a:t>PPT</a:t>
                      </a:r>
                      <a:r>
                        <a:rPr lang="zh-CN" altLang="en-US" sz="2400" dirty="0"/>
                        <a:t>的制作，</a:t>
                      </a:r>
                      <a:r>
                        <a:rPr lang="en-US" altLang="zh-CN" sz="2400" dirty="0"/>
                        <a:t>wbs-</a:t>
                      </a:r>
                      <a:r>
                        <a:rPr lang="en-US" altLang="zh-CN" sz="2400" dirty="0" err="1"/>
                        <a:t>io</a:t>
                      </a:r>
                      <a:r>
                        <a:rPr lang="zh-CN" altLang="en-US" sz="2400" dirty="0"/>
                        <a:t>的制作，项目章程</a:t>
                      </a:r>
                    </a:p>
                  </a:txBody>
                  <a:tcPr/>
                </a:tc>
                <a:tc>
                  <a:txBody>
                    <a:bodyPr/>
                    <a:lstStyle/>
                    <a:p>
                      <a:pPr algn="ctr"/>
                      <a:r>
                        <a:rPr lang="en-US" altLang="zh-CN" sz="2400" dirty="0"/>
                        <a:t>93</a:t>
                      </a:r>
                      <a:endParaRPr lang="zh-CN" altLang="en-US" sz="2400"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248472" cy="415498"/>
          </a:xfrm>
          <a:prstGeom prst="rect">
            <a:avLst/>
          </a:prstGeom>
          <a:noFill/>
        </p:spPr>
        <p:txBody>
          <a:bodyPr wrap="square" rtlCol="0">
            <a:spAutoFit/>
          </a:bodyPr>
          <a:lstStyle/>
          <a:p>
            <a:r>
              <a:rPr lang="zh-CN" altLang="en-US" dirty="0" smtClean="0">
                <a:solidFill>
                  <a:srgbClr val="FF0000"/>
                </a:solidFill>
              </a:rPr>
              <a:t>写上各个里程碑的上传邮件截图</a:t>
            </a:r>
            <a:endParaRPr lang="zh-CN" altLang="en-US" dirty="0">
              <a:solidFill>
                <a:srgbClr val="FF0000"/>
              </a:solidFill>
            </a:endParaRPr>
          </a:p>
        </p:txBody>
      </p:sp>
    </p:spTree>
    <p:extLst>
      <p:ext uri="{BB962C8B-B14F-4D97-AF65-F5344CB8AC3E}">
        <p14:creationId xmlns:p14="http://schemas.microsoft.com/office/powerpoint/2010/main" val="1333991004"/>
      </p:ext>
    </p:extLst>
  </p:cSld>
  <p:clrMapOvr>
    <a:masterClrMapping/>
  </p:clrMapOvr>
  <p:transition spd="slow" advClick="0" advTm="0">
    <p:wipe/>
  </p:transition>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2681</Words>
  <Application>Microsoft Office PowerPoint</Application>
  <PresentationFormat>自定义</PresentationFormat>
  <Paragraphs>776</Paragraphs>
  <Slides>70</Slides>
  <Notes>44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70</vt:i4>
      </vt:variant>
    </vt:vector>
  </HeadingPairs>
  <TitlesOfParts>
    <vt:vector size="82"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403</cp:revision>
  <dcterms:created xsi:type="dcterms:W3CDTF">2015-04-23T03:04:00Z</dcterms:created>
  <dcterms:modified xsi:type="dcterms:W3CDTF">2019-01-14T18:02:35Z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